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27" r:id="rId2"/>
    <p:sldId id="467" r:id="rId3"/>
    <p:sldId id="470" r:id="rId4"/>
    <p:sldId id="469" r:id="rId5"/>
    <p:sldId id="497" r:id="rId6"/>
    <p:sldId id="468" r:id="rId7"/>
    <p:sldId id="466" r:id="rId8"/>
    <p:sldId id="483" r:id="rId9"/>
    <p:sldId id="484" r:id="rId10"/>
    <p:sldId id="487" r:id="rId11"/>
    <p:sldId id="486" r:id="rId12"/>
    <p:sldId id="489" r:id="rId13"/>
    <p:sldId id="488" r:id="rId14"/>
    <p:sldId id="491" r:id="rId15"/>
    <p:sldId id="490" r:id="rId16"/>
    <p:sldId id="498" r:id="rId17"/>
    <p:sldId id="499" r:id="rId18"/>
    <p:sldId id="485" r:id="rId19"/>
    <p:sldId id="500" r:id="rId20"/>
    <p:sldId id="501" r:id="rId21"/>
    <p:sldId id="502" r:id="rId22"/>
    <p:sldId id="472" r:id="rId23"/>
    <p:sldId id="473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481" r:id="rId32"/>
    <p:sldId id="482" r:id="rId33"/>
    <p:sldId id="492" r:id="rId34"/>
    <p:sldId id="494" r:id="rId35"/>
    <p:sldId id="493" r:id="rId36"/>
    <p:sldId id="495" r:id="rId37"/>
    <p:sldId id="462" r:id="rId38"/>
    <p:sldId id="49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47" autoAdjust="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FFA9B-B4EC-44C5-A9B1-BCAD25CA412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F9ACE-CC11-4033-AD82-271CD44D0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45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Cover the preliminaries: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Timings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Programme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Fire</a:t>
            </a:r>
            <a:r>
              <a:rPr lang="en-GB" baseline="0" dirty="0" smtClean="0"/>
              <a:t> drills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F9ACE-CC11-4033-AD82-271CD44D0D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7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9FCF7-74FE-4262-AAD5-21A7A1D1D139}" type="datetimeFigureOut">
              <a:rPr lang="en-US" smtClean="0"/>
              <a:pPr/>
              <a:t>3/6/2019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22085-1349-4F5F-8251-84FE90B086F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flowingdata.com/2013/09/25/the-most-unisex-names-in-us-history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data-science-dead-5-years-less-justin-b-dickerson-phd-mba-pstat-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playfor\AppData\Local\Temp\Temp1_ESRC_logos_tcm8-5099.zip\GIF RGB 150 Pixels with Bord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5088731"/>
            <a:ext cx="80367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AutoShape 6" descr="https://www.wiki.ed.ac.uk/download/attachments/87891303/2Line2ColCMYK-72dpi.gif?version=1&amp;modificationDate=1260891679000&amp;api=v2"/>
          <p:cNvSpPr>
            <a:spLocks noChangeAspect="1" noChangeArrowheads="1"/>
          </p:cNvSpPr>
          <p:nvPr/>
        </p:nvSpPr>
        <p:spPr bwMode="auto">
          <a:xfrm>
            <a:off x="2087761" y="748903"/>
            <a:ext cx="171450" cy="22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1350">
              <a:latin typeface="Arial" charset="0"/>
            </a:endParaRPr>
          </a:p>
        </p:txBody>
      </p:sp>
      <p:sp>
        <p:nvSpPr>
          <p:cNvPr id="2053" name="AutoShape 8" descr="https://www.wiki.ed.ac.uk/download/attachments/87891303/2Line2ColCMYK-72dpi.gif?version=1&amp;modificationDate=1260891679000&amp;api=v2"/>
          <p:cNvSpPr>
            <a:spLocks noChangeAspect="1" noChangeArrowheads="1"/>
          </p:cNvSpPr>
          <p:nvPr/>
        </p:nvSpPr>
        <p:spPr bwMode="auto">
          <a:xfrm>
            <a:off x="2173486" y="863204"/>
            <a:ext cx="171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1350">
              <a:latin typeface="Arial" charset="0"/>
            </a:endParaRPr>
          </a:p>
        </p:txBody>
      </p:sp>
      <p:sp>
        <p:nvSpPr>
          <p:cNvPr id="2054" name="AutoShape 10" descr="https://www.wiki.ed.ac.uk/download/attachments/87891303/2Line2ColCMYK-72dpi.gif?version=1&amp;modificationDate=1260891679000&amp;api=v2"/>
          <p:cNvSpPr>
            <a:spLocks noChangeAspect="1" noChangeArrowheads="1"/>
          </p:cNvSpPr>
          <p:nvPr/>
        </p:nvSpPr>
        <p:spPr bwMode="auto">
          <a:xfrm>
            <a:off x="2259211" y="977504"/>
            <a:ext cx="171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1350">
              <a:latin typeface="Arial" charset="0"/>
            </a:endParaRPr>
          </a:p>
        </p:txBody>
      </p:sp>
      <p:pic>
        <p:nvPicPr>
          <p:cNvPr id="2055" name="Picture 11" descr="M:\docs\ADRC_S\Ed Uni 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33" y="5067302"/>
            <a:ext cx="937617" cy="92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Content Placeholder 2"/>
          <p:cNvSpPr txBox="1">
            <a:spLocks/>
          </p:cNvSpPr>
          <p:nvPr/>
        </p:nvSpPr>
        <p:spPr bwMode="auto">
          <a:xfrm>
            <a:off x="2263676" y="2349106"/>
            <a:ext cx="4629150" cy="24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lang="en-GB" altLang="en-US" sz="2475" dirty="0">
              <a:latin typeface="Arial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 sz="2475" dirty="0">
                <a:latin typeface="Arial" charset="0"/>
              </a:rPr>
              <a:t>Dr Diarmuid McDonnell &amp; </a:t>
            </a:r>
            <a:r>
              <a:rPr lang="en-GB" altLang="en-US" sz="2475" dirty="0" err="1">
                <a:latin typeface="Arial" charset="0"/>
              </a:rPr>
              <a:t>Prof.</a:t>
            </a:r>
            <a:r>
              <a:rPr lang="en-GB" altLang="en-US" sz="2475" dirty="0">
                <a:latin typeface="Arial" charset="0"/>
              </a:rPr>
              <a:t> Vernon Gayle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 sz="1650" dirty="0">
                <a:latin typeface="Arial" charset="0"/>
              </a:rPr>
              <a:t>AQMEN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 sz="1650" dirty="0">
                <a:latin typeface="Arial" charset="0"/>
              </a:rPr>
              <a:t>University of Edinburgh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lang="en-GB" altLang="en-US" sz="2250" dirty="0">
              <a:latin typeface="Arial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 sz="2250" dirty="0">
                <a:latin typeface="Arial" charset="0"/>
              </a:rPr>
              <a:t>March 2019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lang="en-GB" altLang="en-US" sz="750" dirty="0">
              <a:latin typeface="Arial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lang="en-GB" altLang="en-US" sz="750" dirty="0">
              <a:latin typeface="Arial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 sz="1050" dirty="0">
                <a:latin typeface="Symbol" pitchFamily="18" charset="2"/>
              </a:rPr>
              <a:t>Ó </a:t>
            </a:r>
            <a:r>
              <a:rPr lang="en-GB" altLang="en-US" sz="1050" dirty="0">
                <a:latin typeface="Arial" charset="0"/>
              </a:rPr>
              <a:t> Diarmuid McDonnell, Vernon Gayle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lang="en-GB" altLang="en-US" sz="750" dirty="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77635" y="1063229"/>
            <a:ext cx="6534726" cy="128587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GB" sz="4725" dirty="0"/>
              <a:t>Data </a:t>
            </a:r>
            <a:r>
              <a:rPr lang="en-GB" sz="4725" dirty="0" smtClean="0"/>
              <a:t>Visualisation </a:t>
            </a:r>
            <a:r>
              <a:rPr lang="en-GB" altLang="en-US" sz="1200" dirty="0">
                <a:latin typeface="Calibri Light" pitchFamily="34" charset="0"/>
              </a:rPr>
              <a:t>© </a:t>
            </a:r>
            <a:endParaRPr lang="en-GB" altLang="en-US" sz="1200" b="1" dirty="0">
              <a:latin typeface="Calibri Light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26" y="5351860"/>
            <a:ext cx="7048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1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Why visualise?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 statistics can hide important differences between distributions.</a:t>
            </a:r>
          </a:p>
          <a:p>
            <a:r>
              <a:rPr lang="en-GB" dirty="0" smtClean="0"/>
              <a:t>Essential aspect of data exploration, and the estimation, reporting and checking of statistical models/analyses.</a:t>
            </a:r>
            <a:r>
              <a:rPr lang="en-GB" dirty="0" smtClean="0"/>
              <a:t> </a:t>
            </a:r>
          </a:p>
          <a:p>
            <a:r>
              <a:rPr lang="en-GB" dirty="0" smtClean="0"/>
              <a:t>It’s the zeitgeist.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351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</p:txBody>
      </p:sp>
      <p:pic>
        <p:nvPicPr>
          <p:cNvPr id="11266" name="Picture 2" descr="What data patterns can lie behind a correlation? The correlation coefficient in all these plots is 0.6. Figure adapted from code by Jan Vanhov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750"/>
            <a:ext cx="7488832" cy="680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Exploratory 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600200"/>
            <a:ext cx="5731510" cy="41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0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Model Estimation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600200"/>
            <a:ext cx="5731510" cy="41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Model Estimation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67" y="1268760"/>
            <a:ext cx="7814466" cy="536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Model Checking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7" y="1989137"/>
            <a:ext cx="5127625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25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Technique du </a:t>
            </a:r>
            <a:r>
              <a:rPr lang="en-GB" dirty="0"/>
              <a:t>j</a:t>
            </a:r>
            <a:r>
              <a:rPr lang="en-GB" dirty="0" smtClean="0"/>
              <a:t>our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175" t="16400" r="16689" b="31100"/>
          <a:stretch/>
        </p:blipFill>
        <p:spPr>
          <a:xfrm>
            <a:off x="1655676" y="1162881"/>
            <a:ext cx="5832648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The visual representation and presentation of data to facilitate understanding.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Perceive </a:t>
            </a:r>
            <a:r>
              <a:rPr lang="en-GB" dirty="0" smtClean="0">
                <a:sym typeface="Wingdings" panose="05000000000000000000" pitchFamily="2" charset="2"/>
              </a:rPr>
              <a:t> Interpret  Comprehend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 smtClean="0"/>
              <a:t>(Kirk, 2016)</a:t>
            </a:r>
          </a:p>
        </p:txBody>
      </p:sp>
    </p:spTree>
    <p:extLst>
      <p:ext uri="{BB962C8B-B14F-4D97-AF65-F5344CB8AC3E}">
        <p14:creationId xmlns:p14="http://schemas.microsoft.com/office/powerpoint/2010/main" val="14173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Elements of a visualisation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Aesthetic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Substantive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Perceptual</a:t>
            </a:r>
          </a:p>
          <a:p>
            <a:pPr marL="0" indent="0" algn="r">
              <a:buNone/>
            </a:pPr>
            <a:r>
              <a:rPr lang="en-GB" dirty="0" smtClean="0"/>
              <a:t>(Healy, 2019)</a:t>
            </a:r>
          </a:p>
          <a:p>
            <a:pPr marL="0" indent="0" algn="r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These elements can be corrupted or disregarded in poor quality data visualisations.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91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Aesthetic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That is, the arrangement of the visualisation, it’s layout</a:t>
            </a:r>
            <a:r>
              <a:rPr lang="en-GB" sz="2800" dirty="0"/>
              <a:t>,</a:t>
            </a:r>
            <a:r>
              <a:rPr lang="en-GB" sz="2800" dirty="0" smtClean="0"/>
              <a:t> titles, design, clarity, parsimony, tastefulness etc</a:t>
            </a:r>
            <a:r>
              <a:rPr lang="en-GB" sz="2800" dirty="0"/>
              <a:t>.</a:t>
            </a:r>
            <a:endParaRPr lang="en-GB" sz="2800" dirty="0" smtClean="0"/>
          </a:p>
        </p:txBody>
      </p:sp>
      <p:pic>
        <p:nvPicPr>
          <p:cNvPr id="17410" name="Picture 2" descr="`Monstrous Costs' by Nigel Holmes. Also a classic of its kind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31086"/>
            <a:ext cx="5436096" cy="412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23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08820"/>
            <a:ext cx="6858000" cy="4050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500" dirty="0"/>
          </a:p>
          <a:p>
            <a:pPr marL="0" indent="0" algn="ctr">
              <a:buNone/>
            </a:pPr>
            <a:endParaRPr lang="en-GB" sz="4500" dirty="0"/>
          </a:p>
          <a:p>
            <a:pPr marL="0" indent="0" algn="ctr">
              <a:buNone/>
            </a:pPr>
            <a:r>
              <a:rPr lang="en-GB" sz="4500" dirty="0" smtClean="0"/>
              <a:t>Welcome</a:t>
            </a:r>
            <a:endParaRPr lang="en-GB" sz="4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8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Substantive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That is, the quality of the raw data, </a:t>
            </a:r>
            <a:r>
              <a:rPr lang="en-GB" sz="2800" dirty="0" smtClean="0"/>
              <a:t>the way it was marshalled and analysed, what observations were included and why</a:t>
            </a:r>
            <a:r>
              <a:rPr lang="en-GB" sz="2800" dirty="0" smtClean="0"/>
              <a:t> etc</a:t>
            </a:r>
            <a:r>
              <a:rPr lang="en-GB" sz="2800" dirty="0"/>
              <a:t>.</a:t>
            </a:r>
            <a:endParaRPr lang="en-GB" sz="2800" dirty="0" smtClean="0"/>
          </a:p>
        </p:txBody>
      </p:sp>
      <p:pic>
        <p:nvPicPr>
          <p:cNvPr id="19458" name="Picture 2" descr="A crisis of faith in democracy? (New York Times.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96952"/>
            <a:ext cx="5721173" cy="34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18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Perceptual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That is, the use of colour, shapes, text size, transparency, lines etc</a:t>
            </a:r>
            <a:r>
              <a:rPr lang="en-GB" sz="2800" dirty="0"/>
              <a:t>.</a:t>
            </a:r>
            <a:endParaRPr lang="en-GB" sz="2800" dirty="0" smtClean="0"/>
          </a:p>
        </p:txBody>
      </p:sp>
      <p:pic>
        <p:nvPicPr>
          <p:cNvPr id="20482" name="Picture 2" descr="Image result for world happiness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20039"/>
            <a:ext cx="5472608" cy="413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9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What makes a good visualisation?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Principles</a:t>
            </a:r>
          </a:p>
          <a:p>
            <a:r>
              <a:rPr lang="en-GB" dirty="0" smtClean="0"/>
              <a:t>Depends on audience and objectives.</a:t>
            </a:r>
          </a:p>
          <a:p>
            <a:r>
              <a:rPr lang="en-GB" dirty="0" smtClean="0"/>
              <a:t>Nothing too fancy or clever.</a:t>
            </a:r>
          </a:p>
          <a:p>
            <a:r>
              <a:rPr lang="en-GB" dirty="0" smtClean="0"/>
              <a:t>Tells a story but not too affecting.</a:t>
            </a:r>
          </a:p>
          <a:p>
            <a:r>
              <a:rPr lang="en-GB" dirty="0" smtClean="0"/>
              <a:t>Doesn’t try to please everyone.</a:t>
            </a:r>
          </a:p>
          <a:p>
            <a:pPr marL="0" indent="0" algn="r">
              <a:buNone/>
            </a:pPr>
            <a:r>
              <a:rPr lang="en-GB" dirty="0" smtClean="0"/>
              <a:t>(</a:t>
            </a:r>
            <a:r>
              <a:rPr lang="en-GB" dirty="0" err="1" smtClean="0"/>
              <a:t>Speigelhalter</a:t>
            </a:r>
            <a:r>
              <a:rPr lang="en-GB" dirty="0" smtClean="0"/>
              <a:t>, 2016)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1861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What makes a good visualisation?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Practices</a:t>
            </a:r>
          </a:p>
          <a:p>
            <a:r>
              <a:rPr lang="en-GB" dirty="0" smtClean="0"/>
              <a:t>No pie charts.</a:t>
            </a:r>
          </a:p>
          <a:p>
            <a:r>
              <a:rPr lang="en-GB" dirty="0" smtClean="0"/>
              <a:t>A good table counts as visualisation.</a:t>
            </a:r>
          </a:p>
          <a:p>
            <a:r>
              <a:rPr lang="en-GB" dirty="0" smtClean="0"/>
              <a:t>Bar charts are good for conveying the gist of a comparison.</a:t>
            </a:r>
          </a:p>
          <a:p>
            <a:r>
              <a:rPr lang="en-GB" dirty="0" smtClean="0"/>
              <a:t>Use words and numbers.</a:t>
            </a:r>
          </a:p>
          <a:p>
            <a:pPr marL="0" indent="0" algn="r">
              <a:buNone/>
            </a:pPr>
            <a:r>
              <a:rPr lang="en-GB" dirty="0" smtClean="0"/>
              <a:t>(</a:t>
            </a:r>
            <a:r>
              <a:rPr lang="en-GB" dirty="0" err="1" smtClean="0"/>
              <a:t>Speigelhalter</a:t>
            </a:r>
            <a:r>
              <a:rPr lang="en-GB" dirty="0" smtClean="0"/>
              <a:t>, 2016)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6470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The role of trust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Individuals need to be able to intelligently place their trust in your findings.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Visualisations need to demonstrate trustworthiness with regards to their (and your):</a:t>
            </a:r>
          </a:p>
          <a:p>
            <a:r>
              <a:rPr lang="en-GB" dirty="0" smtClean="0"/>
              <a:t>Honesty</a:t>
            </a:r>
          </a:p>
          <a:p>
            <a:r>
              <a:rPr lang="en-GB" dirty="0" smtClean="0"/>
              <a:t>Reliability</a:t>
            </a:r>
          </a:p>
          <a:p>
            <a:r>
              <a:rPr lang="en-GB" dirty="0" smtClean="0"/>
              <a:t>Competence</a:t>
            </a:r>
          </a:p>
          <a:p>
            <a:pPr marL="0" indent="0" algn="r">
              <a:buNone/>
            </a:pPr>
            <a:r>
              <a:rPr lang="en-GB" dirty="0" smtClean="0"/>
              <a:t>(O’Neill, 2012)</a:t>
            </a:r>
          </a:p>
        </p:txBody>
      </p:sp>
    </p:spTree>
    <p:extLst>
      <p:ext uri="{BB962C8B-B14F-4D97-AF65-F5344CB8AC3E}">
        <p14:creationId xmlns:p14="http://schemas.microsoft.com/office/powerpoint/2010/main" val="170176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How to be untrustworthy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</p:txBody>
      </p:sp>
      <p:pic>
        <p:nvPicPr>
          <p:cNvPr id="1026" name="Picture 2" descr="https://www.mediamatters.org/static/images/item/fnc-an-20120809-welfarechar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04600"/>
            <a:ext cx="56197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6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How to be untrustworthy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</p:txBody>
      </p:sp>
      <p:pic>
        <p:nvPicPr>
          <p:cNvPr id="3074" name="Picture 2" descr="https://www.mediamatters.org/static/images/item/Federal%20assistance-new%20gra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19780"/>
            <a:ext cx="561975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3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How to be untrustworthy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</p:txBody>
      </p:sp>
      <p:pic>
        <p:nvPicPr>
          <p:cNvPr id="5122" name="Picture 2" descr="Fox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8965"/>
            <a:ext cx="675161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74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How to be untrustworthy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</p:txBody>
      </p:sp>
      <p:pic>
        <p:nvPicPr>
          <p:cNvPr id="4098" name="Picture 2" descr="Source: Media Mat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88840"/>
            <a:ext cx="59841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38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How to be untrustworthy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</p:txBody>
      </p:sp>
      <p:pic>
        <p:nvPicPr>
          <p:cNvPr id="7170" name="Picture 2" descr="https://www.mediamatters.org/static/images/item/fnc-an-20111212-unemploy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00808"/>
            <a:ext cx="56197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99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Why are we here today?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U.K. Industrial Strategy aims to</a:t>
            </a:r>
            <a:r>
              <a:rPr lang="en-GB" dirty="0" smtClean="0"/>
              <a:t> </a:t>
            </a:r>
            <a:r>
              <a:rPr lang="en-GB" dirty="0"/>
              <a:t>utilise big data to improve economic performance and increase </a:t>
            </a:r>
            <a:r>
              <a:rPr lang="en-GB" dirty="0" smtClean="0"/>
              <a:t>productivity.</a:t>
            </a:r>
          </a:p>
          <a:p>
            <a:pPr marL="0" indent="0">
              <a:buNone/>
            </a:pPr>
            <a:r>
              <a:rPr lang="en-GB" dirty="0" smtClean="0"/>
              <a:t>Major barrier is the lack of a suitably trained workforce.</a:t>
            </a:r>
          </a:p>
          <a:p>
            <a:pPr marL="0" indent="0">
              <a:buNone/>
            </a:pPr>
            <a:r>
              <a:rPr lang="en-GB" dirty="0" smtClean="0"/>
              <a:t>U.K. social </a:t>
            </a:r>
            <a:r>
              <a:rPr lang="en-GB" dirty="0"/>
              <a:t>s</a:t>
            </a:r>
            <a:r>
              <a:rPr lang="en-GB" dirty="0" smtClean="0"/>
              <a:t>cience stakeholders (e.g. ESRC, Nuffield) believe this discipline can make a major contribution to Industrial Strategy.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How to be untrustworthy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</p:txBody>
      </p:sp>
      <p:pic>
        <p:nvPicPr>
          <p:cNvPr id="6146" name="Picture 2" descr="http://onlinestatbook.com/2/graphing_distributions/graphics/grap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6120680" cy="354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8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How to be untrustworthy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</p:txBody>
      </p:sp>
      <p:pic>
        <p:nvPicPr>
          <p:cNvPr id="8194" name="Picture 2" descr="http://flowingdata.com/wp-content/uploads/yapb_cache/app15725951258947184.acq6gmp0hf4sowckg80ssc8wg.2xne1totli0w8s8k0o44cs0wc.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00200"/>
            <a:ext cx="521970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0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Visualisation done right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 algn="ctr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://flowingdata.com/2013/09/25/the-most-unisex-names-in-us-history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3330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08820"/>
            <a:ext cx="6858000" cy="4050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500" dirty="0"/>
          </a:p>
          <a:p>
            <a:pPr marL="0" indent="0" algn="ctr">
              <a:buNone/>
            </a:pPr>
            <a:endParaRPr lang="en-GB" sz="4500" dirty="0"/>
          </a:p>
          <a:p>
            <a:pPr marL="0" indent="0" algn="ctr">
              <a:buNone/>
            </a:pPr>
            <a:r>
              <a:rPr lang="en-GB" sz="4500" dirty="0" smtClean="0"/>
              <a:t>Workshop</a:t>
            </a:r>
            <a:endParaRPr lang="en-GB" sz="4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05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Growing in popularity </a:t>
            </a:r>
            <a:r>
              <a:rPr lang="en-GB" sz="1950" dirty="0"/>
              <a:t>(e.g. data science, statistics, science etc.)</a:t>
            </a:r>
          </a:p>
          <a:p>
            <a:endParaRPr lang="en-GB" dirty="0"/>
          </a:p>
          <a:p>
            <a:r>
              <a:rPr lang="en-GB" dirty="0"/>
              <a:t>Popular with statisticians</a:t>
            </a:r>
          </a:p>
          <a:p>
            <a:endParaRPr lang="en-GB" dirty="0"/>
          </a:p>
          <a:p>
            <a:r>
              <a:rPr lang="en-GB" dirty="0"/>
              <a:t>Free (open source)</a:t>
            </a:r>
          </a:p>
          <a:p>
            <a:endParaRPr lang="en-GB" dirty="0"/>
          </a:p>
          <a:p>
            <a:r>
              <a:rPr lang="en-GB" dirty="0"/>
              <a:t>Difficult to learn</a:t>
            </a:r>
          </a:p>
          <a:p>
            <a:endParaRPr lang="en-GB" dirty="0"/>
          </a:p>
          <a:p>
            <a:r>
              <a:rPr lang="en-GB" dirty="0"/>
              <a:t>Development and support is not commercial</a:t>
            </a:r>
          </a:p>
          <a:p>
            <a:endParaRPr lang="en-GB" dirty="0"/>
          </a:p>
          <a:p>
            <a:r>
              <a:rPr lang="en-GB" dirty="0"/>
              <a:t>Help resources are </a:t>
            </a:r>
            <a:r>
              <a:rPr lang="en-GB" dirty="0" smtClean="0"/>
              <a:t>under-developed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7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Programme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Mix of talks and self-directed practical activities.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Dat</a:t>
            </a:r>
            <a:r>
              <a:rPr lang="en-GB" dirty="0" smtClean="0"/>
              <a:t>a Visualisation challenge (“Hackathon”).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Tutor and peer support.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Use of a variety of data sets, especially messy administrative records.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9243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Top tips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Ask plenty of questions.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Take your time.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Complete as many of the tasks and exercises, and answer as many of the questions as you can.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Annotate your work.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Be positive.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057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281" y="857250"/>
            <a:ext cx="6172200" cy="857250"/>
          </a:xfrm>
        </p:spPr>
        <p:txBody>
          <a:bodyPr/>
          <a:lstStyle/>
          <a:p>
            <a:r>
              <a:rPr lang="en-GB" dirty="0" smtClean="0"/>
              <a:t>Estimating Work Time…</a:t>
            </a:r>
            <a:endParaRPr lang="en-GB" dirty="0"/>
          </a:p>
        </p:txBody>
      </p:sp>
      <p:sp>
        <p:nvSpPr>
          <p:cNvPr id="4" name="AutoShape 2" descr="Image result for hand five fingers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8" y="2132856"/>
            <a:ext cx="4887162" cy="3258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429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Good Luck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</a:t>
            </a:r>
            <a:r>
              <a:rPr lang="en-GB" dirty="0" smtClean="0"/>
              <a:t>aim is </a:t>
            </a:r>
            <a:r>
              <a:rPr lang="en-GB" dirty="0"/>
              <a:t>to equip you, as rapidly and painlessly as </a:t>
            </a:r>
            <a:r>
              <a:rPr lang="en-GB" dirty="0" smtClean="0"/>
              <a:t>possible, with </a:t>
            </a:r>
            <a:r>
              <a:rPr lang="en-GB" dirty="0"/>
              <a:t>a proficiency in data visualisation using R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We think it is an ambitious yet achievable goal.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Them: “</a:t>
            </a:r>
            <a:r>
              <a:rPr lang="en-GB" dirty="0" smtClean="0"/>
              <a:t>Are you any good at data visualisation?”</a:t>
            </a:r>
          </a:p>
          <a:p>
            <a:pPr marL="0" indent="0">
              <a:buNone/>
            </a:pPr>
            <a:r>
              <a:rPr lang="en-GB" dirty="0" smtClean="0"/>
              <a:t>You: “Yes, yes I am.”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854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Why this type of training?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i="1" dirty="0" smtClean="0"/>
              <a:t>“</a:t>
            </a:r>
            <a:r>
              <a:rPr lang="en-GB" i="1" dirty="0"/>
              <a:t>Many organizations can barely find a way to use their R/Python programmers on reasonable datasets.”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“The piece missing from the data science movement right now is really simple: intelligent application of data science tools.”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https://www.linkedin.com/pulse/data-science-dead-5-years-less-justin-b-dickerson-phd-mba-pstat-</a:t>
            </a:r>
            <a:r>
              <a:rPr lang="en-GB" sz="2400" dirty="0"/>
              <a:t> accessed 16.07.2018.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052736"/>
            <a:ext cx="3641541" cy="45905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3024">
            <a:off x="4644889" y="831602"/>
            <a:ext cx="2881313" cy="49274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74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What is the social science contribution?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Data Science ≠ Computer Science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Big Data ≈ Small Data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QM Social Scientists = Data Literate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56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08820"/>
            <a:ext cx="6858000" cy="4050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500" dirty="0"/>
          </a:p>
          <a:p>
            <a:pPr marL="0" indent="0" algn="ctr">
              <a:buNone/>
            </a:pPr>
            <a:endParaRPr lang="en-GB" sz="4500" dirty="0"/>
          </a:p>
          <a:p>
            <a:pPr marL="0" indent="0" algn="ctr">
              <a:buNone/>
            </a:pPr>
            <a:r>
              <a:rPr lang="en-GB" sz="4500" dirty="0" smtClean="0"/>
              <a:t>Data Visualisation</a:t>
            </a:r>
            <a:endParaRPr lang="en-GB" sz="4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In essence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"Graphical excellence is the well-designed presentation of interesting data—a matter of substance, of statistics, and of design … [It] consists of complex ideas communicated with clarity, precision, and efficiency. … [It] is that which gives to the viewer the greatest number of ideas in the shortest time with the least ink in the smallest space … [It] is nearly always multivariate … And graphical excellence requires telling the truth about the data. (</a:t>
            </a:r>
            <a:r>
              <a:rPr lang="en-GB" dirty="0" err="1"/>
              <a:t>Tufte</a:t>
            </a:r>
            <a:r>
              <a:rPr lang="en-GB" dirty="0"/>
              <a:t>, 1983, p. 51)."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17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An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 smtClean="0"/>
              <a:t>(Cook, 2004)</a:t>
            </a:r>
          </a:p>
        </p:txBody>
      </p:sp>
      <p:pic>
        <p:nvPicPr>
          <p:cNvPr id="10242" name="Picture 2" descr="https://s3-ap-south-1.amazonaws.com/av-blog-media/wp-content/uploads/2018/01/bicycle-pat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0" y="1988840"/>
            <a:ext cx="8590619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8338</TotalTime>
  <Words>751</Words>
  <Application>Microsoft Office PowerPoint</Application>
  <PresentationFormat>On-screen Show (4:3)</PresentationFormat>
  <Paragraphs>147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Symbol</vt:lpstr>
      <vt:lpstr>Wingdings</vt:lpstr>
      <vt:lpstr>Office Theme</vt:lpstr>
      <vt:lpstr>PowerPoint Presentation</vt:lpstr>
      <vt:lpstr>PowerPoint Presentation</vt:lpstr>
      <vt:lpstr>Why are we here today?</vt:lpstr>
      <vt:lpstr>Why this type of training?</vt:lpstr>
      <vt:lpstr>PowerPoint Presentation</vt:lpstr>
      <vt:lpstr>What is the social science contribution?</vt:lpstr>
      <vt:lpstr>PowerPoint Presentation</vt:lpstr>
      <vt:lpstr>In essence</vt:lpstr>
      <vt:lpstr>An example</vt:lpstr>
      <vt:lpstr>Why visualise?</vt:lpstr>
      <vt:lpstr>PowerPoint Presentation</vt:lpstr>
      <vt:lpstr>Exploratory Data Analysis</vt:lpstr>
      <vt:lpstr>Model Estimation</vt:lpstr>
      <vt:lpstr>Model Estimation</vt:lpstr>
      <vt:lpstr>Model Checking</vt:lpstr>
      <vt:lpstr>Technique du jour</vt:lpstr>
      <vt:lpstr>Definition</vt:lpstr>
      <vt:lpstr>Elements of a visualisation</vt:lpstr>
      <vt:lpstr>Aesthetic</vt:lpstr>
      <vt:lpstr>Substantive</vt:lpstr>
      <vt:lpstr>Perceptual</vt:lpstr>
      <vt:lpstr>What makes a good visualisation?</vt:lpstr>
      <vt:lpstr>What makes a good visualisation?</vt:lpstr>
      <vt:lpstr>The role of trust</vt:lpstr>
      <vt:lpstr>How to be untrustworthy</vt:lpstr>
      <vt:lpstr>How to be untrustworthy</vt:lpstr>
      <vt:lpstr>How to be untrustworthy</vt:lpstr>
      <vt:lpstr>How to be untrustworthy</vt:lpstr>
      <vt:lpstr>How to be untrustworthy</vt:lpstr>
      <vt:lpstr>How to be untrustworthy</vt:lpstr>
      <vt:lpstr>How to be untrustworthy</vt:lpstr>
      <vt:lpstr>Visualisation done right</vt:lpstr>
      <vt:lpstr>PowerPoint Presentation</vt:lpstr>
      <vt:lpstr>R</vt:lpstr>
      <vt:lpstr>Programme</vt:lpstr>
      <vt:lpstr>Top tips</vt:lpstr>
      <vt:lpstr>Estimating Work Time…</vt:lpstr>
      <vt:lpstr>Good Luck</vt:lpstr>
    </vt:vector>
  </TitlesOfParts>
  <Company>University of Stirling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vg1</dc:creator>
  <cp:lastModifiedBy>DiarmuidMc</cp:lastModifiedBy>
  <cp:revision>138</cp:revision>
  <dcterms:created xsi:type="dcterms:W3CDTF">2011-08-09T16:15:50Z</dcterms:created>
  <dcterms:modified xsi:type="dcterms:W3CDTF">2019-03-06T11:58:51Z</dcterms:modified>
</cp:coreProperties>
</file>